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28"/>
  </p:notesMasterIdLst>
  <p:handoutMasterIdLst>
    <p:handoutMasterId r:id="rId29"/>
  </p:handoutMasterIdLst>
  <p:sldIdLst>
    <p:sldId id="256" r:id="rId5"/>
    <p:sldId id="258" r:id="rId6"/>
    <p:sldId id="260" r:id="rId7"/>
    <p:sldId id="299" r:id="rId8"/>
    <p:sldId id="300" r:id="rId9"/>
    <p:sldId id="263" r:id="rId10"/>
    <p:sldId id="318" r:id="rId11"/>
    <p:sldId id="269" r:id="rId12"/>
    <p:sldId id="273" r:id="rId13"/>
    <p:sldId id="274" r:id="rId14"/>
    <p:sldId id="275" r:id="rId15"/>
    <p:sldId id="276" r:id="rId16"/>
    <p:sldId id="277" r:id="rId17"/>
    <p:sldId id="280" r:id="rId18"/>
    <p:sldId id="281" r:id="rId19"/>
    <p:sldId id="285" r:id="rId20"/>
    <p:sldId id="317" r:id="rId21"/>
    <p:sldId id="287" r:id="rId22"/>
    <p:sldId id="289" r:id="rId23"/>
    <p:sldId id="290" r:id="rId24"/>
    <p:sldId id="291" r:id="rId25"/>
    <p:sldId id="320" r:id="rId26"/>
    <p:sldId id="298"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54300" autoAdjust="0"/>
  </p:normalViewPr>
  <p:slideViewPr>
    <p:cSldViewPr snapToGrid="0">
      <p:cViewPr varScale="1">
        <p:scale>
          <a:sx n="47" d="100"/>
          <a:sy n="47" d="100"/>
        </p:scale>
        <p:origin x="1862" y="38"/>
      </p:cViewPr>
      <p:guideLst/>
    </p:cSldViewPr>
  </p:slideViewPr>
  <p:notesTextViewPr>
    <p:cViewPr>
      <p:scale>
        <a:sx n="150" d="100"/>
        <a:sy n="150" d="100"/>
      </p:scale>
      <p:origin x="0" y="0"/>
    </p:cViewPr>
  </p:notesTextViewPr>
  <p:sorterViewPr>
    <p:cViewPr>
      <p:scale>
        <a:sx n="120" d="100"/>
        <a:sy n="120" d="100"/>
      </p:scale>
      <p:origin x="0" y="-1452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7/9/2017</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7/9/2017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Microsoft</a:t>
            </a:r>
            <a:r>
              <a:rPr lang="en-US" baseline="0" dirty="0"/>
              <a:t> has been working to converge its client operating system and developer platforms for a long time.</a:t>
            </a:r>
          </a:p>
          <a:p>
            <a:endParaRPr lang="en-US" baseline="0" dirty="0"/>
          </a:p>
          <a:p>
            <a:r>
              <a:rPr lang="en-US" baseline="0" dirty="0"/>
              <a:t>In Windows Phone 7, the operating system was based on Windows CE, a great operating system for small, handheld devices, but different from the OS on ‘big’ Windows. When Windows Phone 8 was launched, we swapped out Windows CE and base it on the Windows NT kernel instead, same as our PCs. We did a similar thing with Xbox One.</a:t>
            </a:r>
          </a:p>
          <a:p>
            <a:endParaRPr lang="en-US" baseline="0" dirty="0"/>
          </a:p>
          <a:p>
            <a:r>
              <a:rPr lang="en-US" baseline="0" dirty="0"/>
              <a:t>But it wasn’t until Windows 8.1/Windows Phone 8.1 that we really delivered on a converged developer platform. You can build universal 8.1 apps that share a very high percentage of code and where you program against the same APIs.</a:t>
            </a:r>
          </a:p>
          <a:p>
            <a:endParaRPr lang="en-US" baseline="0" dirty="0"/>
          </a:p>
          <a:p>
            <a:r>
              <a:rPr lang="en-US" baseline="0" dirty="0"/>
              <a:t>With Windows 10, we’ve taken that even further and for the first time allow developers to create a single app that can run across all devices running Windows 10. Windows 10 brings developers a unified core OS across all devices and a single app platform.</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a:t>
            </a:fld>
            <a:endParaRPr lang="en-US"/>
          </a:p>
        </p:txBody>
      </p:sp>
    </p:spTree>
    <p:extLst>
      <p:ext uri="{BB962C8B-B14F-4D97-AF65-F5344CB8AC3E}">
        <p14:creationId xmlns:p14="http://schemas.microsoft.com/office/powerpoint/2010/main" val="954774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responsive design:</a:t>
            </a:r>
          </a:p>
          <a:p>
            <a:r>
              <a:rPr lang="en-US" dirty="0"/>
              <a:t>On</a:t>
            </a:r>
            <a:r>
              <a:rPr lang="en-US" baseline="0" dirty="0"/>
              <a:t> the large screen on the right, we take full advantage of the size of the window the app is running in, we lay out the control buttons in a line, and we place the thumbnail of the people making the call off to the right.</a:t>
            </a:r>
          </a:p>
          <a:p>
            <a:r>
              <a:rPr lang="en-US" baseline="0" dirty="0"/>
              <a:t>On the small phone screen, it’s essentially the same, but the image is cropped, and the large red End Call button has been placed underneath the other buttons, while the thumbnail moves up the page to just above the call control buttons.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86988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Adaptive controls are great, and responsive layout will get you a long way, but we know there will be cases where the app designer wants to do something more custom or more tailored than the adaptive controls will allow.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p>
          <a:p>
            <a:endParaRPr lang="en-US" sz="1200" kern="1200" dirty="0">
              <a:solidFill>
                <a:schemeClr val="tx1"/>
              </a:solidFill>
              <a:effectLst/>
              <a:latin typeface="+mn-lt"/>
              <a:ea typeface="+mn-ea"/>
              <a:cs typeface="+mn-cs"/>
            </a:endParaRPr>
          </a:p>
          <a:p>
            <a:pPr>
              <a:spcBef>
                <a:spcPts val="0"/>
              </a:spcBef>
              <a:spcAft>
                <a:spcPts val="2400"/>
              </a:spcAft>
            </a:pPr>
            <a:r>
              <a:rPr lang="en-US" sz="1200" dirty="0">
                <a:latin typeface="+mn-lt"/>
              </a:rPr>
              <a:t>Tailored design goes beyond Adaptive UX</a:t>
            </a:r>
          </a:p>
          <a:p>
            <a:pPr>
              <a:spcBef>
                <a:spcPts val="0"/>
              </a:spcBef>
              <a:spcAft>
                <a:spcPts val="2400"/>
              </a:spcAft>
            </a:pPr>
            <a:r>
              <a:rPr lang="en-US" sz="1200" dirty="0">
                <a:latin typeface="+mn-lt"/>
              </a:rPr>
              <a:t>Developers can create custom experiences for certain devices</a:t>
            </a:r>
          </a:p>
          <a:p>
            <a:pPr>
              <a:spcBef>
                <a:spcPts val="0"/>
              </a:spcBef>
              <a:spcAft>
                <a:spcPts val="2400"/>
              </a:spcAft>
            </a:pPr>
            <a:r>
              <a:rPr lang="en-US" sz="1200" dirty="0">
                <a:latin typeface="+mn-lt"/>
              </a:rPr>
              <a:t>The code is the same, but custom XAML can deliver the experience a developer wants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3079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Windows 10 app designer needs to think about adaptive UI and how their app will appear on different screens. Even if you start out by thinking of an</a:t>
            </a:r>
            <a:r>
              <a:rPr lang="en-GB" baseline="0" dirty="0"/>
              <a:t> app that you only want to release on Phone, so you think only of screen layouts appropriate for phone screens, well your app can still end up running on a big screen.</a:t>
            </a:r>
          </a:p>
          <a:p>
            <a:r>
              <a:rPr lang="en-GB" baseline="0" dirty="0"/>
              <a:t>The exciting Continuum feature is coming to Windows Phone, where the new generation of phones can be connected to an external screen and a Bluetooth keyboard and mouse and can be used just like a full PC! So all of a sudden, your app designed for phone can be running on a big monitor. You will want to ensure that the user experience in that case is a great one!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13</a:t>
            </a:fld>
            <a:endParaRPr lang="en-US"/>
          </a:p>
        </p:txBody>
      </p:sp>
    </p:spTree>
    <p:extLst>
      <p:ext uri="{BB962C8B-B14F-4D97-AF65-F5344CB8AC3E}">
        <p14:creationId xmlns:p14="http://schemas.microsoft.com/office/powerpoint/2010/main" val="731573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Adapting the UI to different</a:t>
            </a:r>
            <a:r>
              <a:rPr lang="en-GB" baseline="0" dirty="0"/>
              <a:t> screens is the major part of creating an app that works across different device families, but you may also want to call device family-specific APIs to create unique experiences on different devices.</a:t>
            </a:r>
          </a:p>
          <a:p>
            <a:r>
              <a:rPr lang="en-GB" baseline="0" dirty="0"/>
              <a:t>You can do this using something we call ‘Adaptive code’.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3126935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 the majority</a:t>
            </a:r>
            <a:r>
              <a:rPr lang="en-GB" baseline="0" dirty="0"/>
              <a:t> of the APIs you need for a UWP app are in the common API set, we also make available device family-specific APIs. We release these as Platform Extension SDKs. You can add a reference to these extension </a:t>
            </a:r>
            <a:r>
              <a:rPr lang="en-GB" baseline="0" dirty="0" err="1"/>
              <a:t>SDKsin</a:t>
            </a:r>
            <a:r>
              <a:rPr lang="en-GB" baseline="0" dirty="0"/>
              <a:t> exactly the same way as any other reference library.</a:t>
            </a:r>
          </a:p>
          <a:p>
            <a:pPr algn="l"/>
            <a:r>
              <a:rPr lang="en-GB" baseline="0" dirty="0"/>
              <a:t>Like the UWP itself, these extension SDKs are versioned and may be released and updated independently of the UWP and the OS.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2301040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we’ve got these device family-specific</a:t>
            </a:r>
            <a:r>
              <a:rPr lang="en-GB" baseline="0" dirty="0"/>
              <a:t> APIs that your app code can use, but they are only usable at runtime on specific device families. How do we make sure these APIs are called only at the appropriate time?</a:t>
            </a:r>
          </a:p>
          <a:p>
            <a:endParaRPr lang="en-GB" baseline="0" dirty="0"/>
          </a:p>
          <a:p>
            <a:r>
              <a:rPr lang="en-GB" baseline="0" dirty="0"/>
              <a:t>The answer is to ‘gate’ calls to any API in an extension SDK with runtime checks to verify that a particular API is available to use. You do this using methods of the </a:t>
            </a:r>
            <a:r>
              <a:rPr lang="en-GB" baseline="0" dirty="0" err="1"/>
              <a:t>Windows.Foundation.Metadata.ApiInformation</a:t>
            </a:r>
            <a:r>
              <a:rPr lang="en-GB" baseline="0" dirty="0"/>
              <a:t> API. The most common method to use is </a:t>
            </a:r>
            <a:r>
              <a:rPr lang="en-GB" baseline="0" dirty="0" err="1"/>
              <a:t>IsTypePresent</a:t>
            </a:r>
            <a:r>
              <a:rPr lang="en-GB" baseline="0" dirty="0"/>
              <a:t>() which is a runtime check that the named API is actually loaded and usable wherever the app happens to be running.</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3864617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Windows Bridge for Classic Windows apps (also called ”Project Centennial”) will make it possible to package and publish your current .NET and Win32-based Windows applications to the Windows Store, providing a new way of distributing and monetizing your application on Windows PCs.</a:t>
            </a:r>
          </a:p>
          <a:p>
            <a:endParaRPr lang="en-GB" dirty="0"/>
          </a:p>
          <a:p>
            <a:r>
              <a:rPr lang="en-GB" dirty="0"/>
              <a:t>In addition to packaging your application for Store distribution, the Windows Bridge for Classic Windows apps will also enable you to extend your application with UWP capabilities and APIs.</a:t>
            </a:r>
          </a:p>
          <a:p>
            <a:endParaRPr lang="en-GB" dirty="0"/>
          </a:p>
          <a:p>
            <a:r>
              <a:rPr lang="en-GB" dirty="0"/>
              <a:t>The Windows Bridge for Classic Windows apps will be made available for public testing next year</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1870710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Visual Studio 2015 comes in a number of editions that serve the needs of different groups of developers.</a:t>
            </a:r>
          </a:p>
          <a:p>
            <a:endParaRPr lang="en-GB" dirty="0"/>
          </a:p>
          <a:p>
            <a:r>
              <a:rPr lang="en-GB" dirty="0"/>
              <a:t>Visual Studio Enterprise</a:t>
            </a:r>
            <a:r>
              <a:rPr lang="en-GB" baseline="0" dirty="0"/>
              <a:t> with MSDN is an Enterprise grade solution with advanced capabilities for teams working on projects of any size or complexity, including advanced testing and DevOps.</a:t>
            </a:r>
          </a:p>
          <a:p>
            <a:endParaRPr lang="en-GB" baseline="0" dirty="0"/>
          </a:p>
          <a:p>
            <a:r>
              <a:rPr lang="en-GB" baseline="0" dirty="0"/>
              <a:t>Visual Studio Professional with MSDN offers professional developer tools and services for individual developers or small teams.</a:t>
            </a:r>
          </a:p>
          <a:p>
            <a:endParaRPr lang="en-GB" baseline="0" dirty="0"/>
          </a:p>
          <a:p>
            <a:r>
              <a:rPr lang="en-GB" baseline="0" dirty="0"/>
              <a:t>Visual Studio Community is a free, full-featured and extensible tool for developers building non-enterprise applications.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19</a:t>
            </a:fld>
            <a:endParaRPr lang="en-US"/>
          </a:p>
        </p:txBody>
      </p:sp>
    </p:spTree>
    <p:extLst>
      <p:ext uri="{BB962C8B-B14F-4D97-AF65-F5344CB8AC3E}">
        <p14:creationId xmlns:p14="http://schemas.microsoft.com/office/powerpoint/2010/main" val="358570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 different approach for development for Windows 10 devices. A developer license is no longer required for each device that you want to use to develop, install or test your app. You just enable a device once for these tasks from the settings for the device. That's it. No more renewing your developer licenses every 30 or 90 days!</a:t>
            </a:r>
          </a:p>
          <a:p>
            <a:r>
              <a:rPr lang="en-GB" dirty="0"/>
              <a:t>You can </a:t>
            </a:r>
            <a:r>
              <a:rPr lang="en-GB" baseline="0" dirty="0"/>
              <a:t>easily developer unlock any Windows 10 PC/laptop/tablet or Phone just by going to System Settings to allow you to deploy apps to the device directly from Visual Studio and carry out on-device debugging and testing, or just for </a:t>
            </a:r>
            <a:r>
              <a:rPr lang="en-GB" baseline="0" dirty="0" err="1"/>
              <a:t>sideloading</a:t>
            </a:r>
            <a:r>
              <a:rPr lang="en-GB" baseline="0" dirty="0"/>
              <a:t> apps that have not been certified by the Windows Store.</a:t>
            </a:r>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1759054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can you do development?</a:t>
            </a:r>
          </a:p>
          <a:p>
            <a:r>
              <a:rPr lang="en-GB" dirty="0"/>
              <a:t>Visual</a:t>
            </a:r>
            <a:r>
              <a:rPr lang="en-GB" baseline="0" dirty="0"/>
              <a:t> Studio 2015 and the Tools for Windows 10 can run on PCs running Windows 10, on PCs running Windows 8.1 and on Windows Server 2012 R2.</a:t>
            </a:r>
          </a:p>
          <a:p>
            <a:r>
              <a:rPr lang="en-GB" baseline="0" dirty="0"/>
              <a:t>To get the best developer experience including full availability of tooling features such as the visual designer, you should use a machine running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21</a:t>
            </a:fld>
            <a:endParaRPr lang="en-US"/>
          </a:p>
        </p:txBody>
      </p:sp>
    </p:spTree>
    <p:extLst>
      <p:ext uri="{BB962C8B-B14F-4D97-AF65-F5344CB8AC3E}">
        <p14:creationId xmlns:p14="http://schemas.microsoft.com/office/powerpoint/2010/main" val="1475724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a:t>Windows 10 runs on a wide variety</a:t>
            </a:r>
            <a:r>
              <a:rPr lang="en-US" sz="800" baseline="0" dirty="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a:t>Hololens</a:t>
            </a:r>
            <a:r>
              <a:rPr lang="en-US" sz="800" baseline="0" dirty="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3</a:t>
            </a:fld>
            <a:endParaRPr lang="en-US" dirty="0">
              <a:solidFill>
                <a:prstClr val="black"/>
              </a:solidFill>
              <a:latin typeface="Arial"/>
            </a:endParaRPr>
          </a:p>
        </p:txBody>
      </p:sp>
    </p:spTree>
    <p:extLst>
      <p:ext uri="{BB962C8B-B14F-4D97-AF65-F5344CB8AC3E}">
        <p14:creationId xmlns:p14="http://schemas.microsoft.com/office/powerpoint/2010/main" val="1377531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for any questions on</a:t>
            </a:r>
            <a:r>
              <a:rPr lang="en-GB" baseline="0" dirty="0"/>
              <a:t> how to build apps for Windows 10, and for access to the Dev Center, or to take part in the forums, go to our home on the web: dev.windows.com.</a:t>
            </a:r>
          </a:p>
          <a:p>
            <a:r>
              <a:rPr lang="en-GB" baseline="0" dirty="0"/>
              <a:t>Here you will find tutorials, samples, getting started guides and access to the full documentation.</a:t>
            </a:r>
          </a:p>
          <a:p>
            <a:endParaRPr lang="en-GB" baseline="0" dirty="0"/>
          </a:p>
          <a:p>
            <a:r>
              <a:rPr lang="en-GB" baseline="0" dirty="0"/>
              <a:t>Everything you need to help you create great UWP apps for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2099079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We’ve divided this broad range of hardware into different device families – as developers you will likely build apps that target one</a:t>
            </a:r>
            <a:r>
              <a:rPr lang="en-US" sz="800" baseline="0" dirty="0"/>
              <a:t> or more device families.</a:t>
            </a:r>
          </a:p>
          <a:p>
            <a:endParaRPr lang="en-US" sz="800" baseline="0" dirty="0"/>
          </a:p>
          <a:p>
            <a:r>
              <a:rPr lang="en-US" sz="800" baseline="0" dirty="0"/>
              <a:t>&lt;click&gt;</a:t>
            </a:r>
          </a:p>
          <a:p>
            <a:endParaRPr lang="en-US" sz="800" baseline="0" dirty="0"/>
          </a:p>
          <a:p>
            <a:r>
              <a:rPr lang="en-US" sz="800" baseline="0" dirty="0"/>
              <a:t>We have small devices and </a:t>
            </a:r>
            <a:r>
              <a:rPr lang="en-US" sz="800" baseline="0" dirty="0" err="1"/>
              <a:t>IoT</a:t>
            </a:r>
            <a:r>
              <a:rPr lang="en-US" sz="800" baseline="0" dirty="0"/>
              <a:t>, phones and small tablets are in the Mobile device family, large tablets and PCs in the PC (or as we more usually call it, Desktop) family, the Xbox, Surface Hub (or ‘Team’) and finally the </a:t>
            </a:r>
            <a:r>
              <a:rPr lang="en-US" sz="800" baseline="0" dirty="0" err="1"/>
              <a:t>Hololens</a:t>
            </a:r>
            <a:endParaRPr lang="en-US" sz="800" baseline="0" dirty="0"/>
          </a:p>
          <a:p>
            <a:endParaRPr lang="en-US" sz="800" baseline="0" dirty="0"/>
          </a:p>
          <a:p>
            <a:r>
              <a:rPr lang="en-US" sz="800" baseline="0" dirty="0"/>
              <a:t>&lt;click&gt;</a:t>
            </a:r>
          </a:p>
          <a:p>
            <a:endParaRPr lang="en-US" sz="800" baseline="0" dirty="0"/>
          </a:p>
          <a:p>
            <a:r>
              <a:rPr lang="en-US" sz="800" baseline="0" dirty="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4</a:t>
            </a:fld>
            <a:endParaRPr lang="en-US">
              <a:solidFill>
                <a:prstClr val="black"/>
              </a:solidFill>
              <a:latin typeface="Arial"/>
            </a:endParaRPr>
          </a:p>
        </p:txBody>
      </p:sp>
    </p:spTree>
    <p:extLst>
      <p:ext uri="{BB962C8B-B14F-4D97-AF65-F5344CB8AC3E}">
        <p14:creationId xmlns:p14="http://schemas.microsoft.com/office/powerpoint/2010/main" val="1723111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So let’s take a look at the different ways you can build</a:t>
            </a:r>
            <a:r>
              <a:rPr lang="en-US" baseline="0" dirty="0"/>
              <a:t> apps for Windows 10.</a:t>
            </a:r>
          </a:p>
          <a:p>
            <a:endParaRPr lang="en-US" baseline="0" dirty="0"/>
          </a:p>
          <a:p>
            <a:r>
              <a:rPr lang="en-US" baseline="0" dirty="0"/>
              <a:t>&lt;click&gt;</a:t>
            </a:r>
          </a:p>
          <a:p>
            <a:endParaRPr lang="en-US" baseline="0" dirty="0"/>
          </a:p>
          <a:p>
            <a:r>
              <a:rPr lang="en-US" baseline="0" dirty="0"/>
              <a:t>First of all there are the ‘traditional’ ways of building apps for Windows desktop, using tools such as WPF, MFC and full .NET. These are what we term ‘CWA’ (Classic Windows Apps) and are still a great way of building apps for Windows desktop. Although, note that we are working on some tools, called Project ‘Centennial’ that will allow CWAs to be packaged for distribution through the Windows Store – more on that later.</a:t>
            </a:r>
          </a:p>
          <a:p>
            <a:endParaRPr lang="en-US" baseline="0" dirty="0"/>
          </a:p>
          <a:p>
            <a:r>
              <a:rPr lang="en-US" baseline="0" dirty="0"/>
              <a:t>&lt;click&gt;</a:t>
            </a:r>
          </a:p>
          <a:p>
            <a:endParaRPr lang="en-US" baseline="0" dirty="0"/>
          </a:p>
          <a:p>
            <a:r>
              <a:rPr lang="en-US" baseline="0" dirty="0"/>
              <a:t>Then, we’ve got the new UWP, which is based on the Windows Runtime APIs that we used for building Windows Store apps in Windows 8.x and Windows Phone 8.1. Here you can use HTML and JavaScript to create universal Windows apps, or XAML and C#/VB or C++, or you can use DirectX and one of the many popular middleware packages to create games. And these all build upon the UWP APIs and can run across all Windows 10 devices.</a:t>
            </a:r>
          </a:p>
          <a:p>
            <a:endParaRPr lang="en-US" baseline="0" dirty="0"/>
          </a:p>
          <a:p>
            <a:r>
              <a:rPr lang="en-US" baseline="0" dirty="0"/>
              <a:t>&lt;click&gt;</a:t>
            </a:r>
          </a:p>
          <a:p>
            <a:endParaRPr lang="en-US" baseline="0" dirty="0"/>
          </a:p>
          <a:p>
            <a:r>
              <a:rPr lang="en-US" baseline="0" dirty="0"/>
              <a:t>Finally, we’ve got a number of bridging technologies. We want to enable developers to use whichever technologies they are comfortable with, and help them to create Windows apps. So we’ve got eh Windows Bridge for iOS, the Windows Bridge for Android, hosted Web Apps to help web sites to be discoverable through the Windows Store and to call UWP APIs, and a Bridge for classical Windows Apps. More on all of those soon.</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3660394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the Universal</a:t>
            </a:r>
            <a:r>
              <a:rPr lang="en-GB" baseline="0" dirty="0"/>
              <a:t> Windows Platform?</a:t>
            </a:r>
          </a:p>
          <a:p>
            <a:r>
              <a:rPr lang="en-GB" baseline="0" dirty="0"/>
              <a:t>It’s a single API surface that is consistent across all Windows 10 devices. </a:t>
            </a:r>
          </a:p>
          <a:p>
            <a:r>
              <a:rPr lang="en-GB" baseline="0" dirty="0"/>
              <a:t>This guaranteed API surface is what enables developers to build a single app that can run across all devices.</a:t>
            </a:r>
          </a:p>
          <a:p>
            <a:endParaRPr lang="en-GB" baseline="0" dirty="0"/>
          </a:p>
          <a:p>
            <a:r>
              <a:rPr lang="en-GB" baseline="0" dirty="0"/>
              <a:t>What we’ve done is taken the Windows Runtime APIs that we first launched with Windows 8, massively expanded it and we’ve also componentized it, dividing it into a number of ‘contracts’.</a:t>
            </a:r>
          </a:p>
          <a:p>
            <a:r>
              <a:rPr lang="en-GB" baseline="0" dirty="0"/>
              <a:t>Why ‘contract’? – Because these components provide a contract between the platform and you, the developer, that a certain major version of a contract will offer a guaranteed API surface and </a:t>
            </a:r>
            <a:r>
              <a:rPr lang="en-GB" baseline="0" dirty="0" err="1"/>
              <a:t>behaviors</a:t>
            </a:r>
            <a:r>
              <a:rPr lang="en-GB" baseline="0" dirty="0"/>
              <a:t>, even through many minor revisions. It allows us to innovate and enhance the platform by releasing updated components exposing new capabilities and allows you to develop apps against a versioned API.</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930333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it’s a big</a:t>
            </a:r>
            <a:r>
              <a:rPr lang="en-GB" baseline="0" dirty="0"/>
              <a:t> API!</a:t>
            </a:r>
          </a:p>
          <a:p>
            <a:endParaRPr lang="en-GB" baseline="0" dirty="0"/>
          </a:p>
          <a:p>
            <a:r>
              <a:rPr lang="en-GB" baseline="0" dirty="0"/>
              <a:t>Here’s just a sample of some of the feature areas that UWP APIs cover.</a:t>
            </a:r>
          </a:p>
          <a:p>
            <a:endParaRPr lang="en-GB" baseline="0" dirty="0"/>
          </a:p>
          <a:p>
            <a:r>
              <a:rPr lang="en-GB" baseline="0" dirty="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7/9/2017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018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Windows</a:t>
            </a:r>
            <a:r>
              <a:rPr lang="en-GB" baseline="0" dirty="0"/>
              <a:t> 10 offers an unprecedented opportunity for developers: the same core operating system across all Windows 10 devices, a common app platform, a single dev </a:t>
            </a:r>
            <a:r>
              <a:rPr lang="en-GB" baseline="0" dirty="0" err="1"/>
              <a:t>center</a:t>
            </a:r>
            <a:r>
              <a:rPr lang="en-GB" baseline="0" dirty="0"/>
              <a:t> where the developer can manage their app submissions for all Windows 10 devices, and a single Windows Store for app deployment, including special access for Businesses and Education.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535161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talking about the device family specific APIs, let’s talk about adaptive UI – how you can create a great UI for your app that adapts to whichever screen size and orientation it is running on.</a:t>
            </a:r>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647637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are thinking</a:t>
            </a:r>
            <a:r>
              <a:rPr lang="en-GB" baseline="0" dirty="0"/>
              <a:t> of adaptive design, you want to build your page layouts using responsive design techniques – so no fixed widths, but instead having content that flows and can automatically adjust to relatively minor changes, such as the difference I screen size between a 4.5” screen and a 5” screen.</a:t>
            </a:r>
          </a:p>
          <a:p>
            <a:r>
              <a:rPr lang="en-GB" baseline="0" dirty="0"/>
              <a:t>Many of the built-in controls have basic responsiveness built in. So they know when the user is using mouse &amp; keyboard, and when they are using touch, and modify their layout accordingly, displaying larger hit areas for touch.</a:t>
            </a:r>
          </a:p>
          <a:p>
            <a:r>
              <a:rPr lang="en-GB" baseline="0" dirty="0"/>
              <a:t>But you will also need to adjust your page layouts for big changes, such as the difference in screen size between a phone and a PC. Here, features such as Visual States can be a great help.</a:t>
            </a:r>
          </a:p>
          <a:p>
            <a:r>
              <a:rPr lang="en-GB" baseline="0" dirty="0"/>
              <a:t>And you may also want to employ tailored design techniques, where instead of retaining the same basic page content and adjusting layout for different screens, you create a tailored experience that is more appropriate to the device and the way the user is likely to want to interact with it.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1761455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8841411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3572037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9255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203253289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312779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521076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256054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9986279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644859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293286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a:t>1</a:t>
            </a:r>
          </a:p>
        </p:txBody>
      </p:sp>
      <p:sp>
        <p:nvSpPr>
          <p:cNvPr id="2" name="Title 1"/>
          <p:cNvSpPr>
            <a:spLocks noGrp="1"/>
          </p:cNvSpPr>
          <p:nvPr>
            <p:ph type="title"/>
          </p:nvPr>
        </p:nvSpPr>
        <p:spPr>
          <a:xfrm>
            <a:off x="201168" y="47625"/>
            <a:ext cx="10270135" cy="914400"/>
          </a:xfrm>
        </p:spPr>
        <p:txBody>
          <a:bodyPr/>
          <a:lstStyle/>
          <a:p>
            <a:r>
              <a:rPr lang="en-US" dirty="0"/>
              <a:t>Click to edit Master title style</a:t>
            </a:r>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a:t>2</a:t>
            </a:r>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12781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69093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88812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05451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720218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a:t>Click to edit Master title style</a:t>
            </a:r>
          </a:p>
        </p:txBody>
      </p:sp>
    </p:spTree>
    <p:extLst>
      <p:ext uri="{BB962C8B-B14F-4D97-AF65-F5344CB8AC3E}">
        <p14:creationId xmlns:p14="http://schemas.microsoft.com/office/powerpoint/2010/main" val="367065626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56200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991027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75378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8453372" cy="2229899"/>
          </a:xfrm>
          <a:noFill/>
        </p:spPr>
        <p:txBody>
          <a:bodyPr tIns="91440" bIns="91440" anchor="t" anchorCtr="0"/>
          <a:lstStyle>
            <a:lvl1pPr>
              <a:defRPr sz="7058" spc="-98" baseline="0">
                <a:solidFill>
                  <a:schemeClr val="tx1"/>
                </a:solidFill>
              </a:defRPr>
            </a:lvl1pPr>
          </a:lstStyle>
          <a:p>
            <a:r>
              <a:rPr lang="en-US" dirty="0"/>
              <a:t>Demo title</a:t>
            </a:r>
          </a:p>
        </p:txBody>
      </p:sp>
      <p:sp>
        <p:nvSpPr>
          <p:cNvPr id="5" name="Text Placeholder 4"/>
          <p:cNvSpPr>
            <a:spLocks noGrp="1"/>
          </p:cNvSpPr>
          <p:nvPr userDrawn="1">
            <p:ph type="body" sz="quarter" idx="12" hasCustomPrompt="1"/>
          </p:nvPr>
        </p:nvSpPr>
        <p:spPr>
          <a:xfrm>
            <a:off x="2794067" y="4183527"/>
            <a:ext cx="8453371" cy="1793881"/>
          </a:xfrm>
          <a:noFill/>
        </p:spPr>
        <p:txBody>
          <a:bodyPr lIns="146304" tIns="91440" rIns="146304" bIns="91440">
            <a:noAutofit/>
          </a:bodyPr>
          <a:lstStyle>
            <a:lvl1pPr marL="0" indent="0">
              <a:spcBef>
                <a:spcPts val="0"/>
              </a:spcBef>
              <a:buNone/>
              <a:defRPr sz="2353" spc="0" baseline="0">
                <a:solidFill>
                  <a:schemeClr val="tx1"/>
                </a:solidFill>
                <a:latin typeface="+mn-lt"/>
              </a:defRPr>
            </a:lvl1pPr>
          </a:lstStyle>
          <a:p>
            <a:pPr lvl="0"/>
            <a:r>
              <a:rPr lang="en-US" dirty="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grpSp>
      <p:sp>
        <p:nvSpPr>
          <p:cNvPr id="4" name="Rectangle 3"/>
          <p:cNvSpPr/>
          <p:nvPr userDrawn="1"/>
        </p:nvSpPr>
        <p:spPr>
          <a:xfrm>
            <a:off x="2794065" y="1499208"/>
            <a:ext cx="1044773" cy="454420"/>
          </a:xfrm>
          <a:prstGeom prst="rect">
            <a:avLst/>
          </a:prstGeom>
        </p:spPr>
        <p:txBody>
          <a:bodyPr wrap="none" lIns="146304">
            <a:spAutoFit/>
          </a:bodyPr>
          <a:lstStyle/>
          <a:p>
            <a:r>
              <a:rPr lang="en-US" sz="2353" dirty="0">
                <a:solidFill>
                  <a:srgbClr val="4D4D4D"/>
                </a:solidFill>
              </a:rPr>
              <a:t>Demo</a:t>
            </a:r>
            <a:endParaRPr lang="en-US" dirty="0">
              <a:solidFill>
                <a:srgbClr val="4D4D4D"/>
              </a:solidFill>
            </a:endParaRPr>
          </a:p>
        </p:txBody>
      </p:sp>
    </p:spTree>
    <p:extLst>
      <p:ext uri="{BB962C8B-B14F-4D97-AF65-F5344CB8AC3E}">
        <p14:creationId xmlns:p14="http://schemas.microsoft.com/office/powerpoint/2010/main" val="254935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53970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a:t>Click icon to add media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45263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618551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23533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91037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7502353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918100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a:t>Click to edit title</a:t>
            </a:r>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solidFill>
                  <a:schemeClr val="tx2"/>
                </a:solidFill>
              </a:defRPr>
            </a:lvl1pPr>
          </a:lstStyle>
          <a:p>
            <a:pPr lvl="0"/>
            <a:r>
              <a:rPr lang="en-US" dirty="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4"/>
          <p:cNvGrpSpPr>
            <a:grpSpLocks noChangeAspect="1"/>
          </p:cNvGrpSpPr>
          <p:nvPr userDrawn="1"/>
        </p:nvGrpSpPr>
        <p:grpSpPr bwMode="auto">
          <a:xfrm>
            <a:off x="10313555" y="6327230"/>
            <a:ext cx="1475366" cy="269276"/>
            <a:chOff x="6627" y="4065"/>
            <a:chExt cx="948" cy="173"/>
          </a:xfrm>
        </p:grpSpPr>
        <p:sp>
          <p:nvSpPr>
            <p:cNvPr id="21"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2"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3"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4"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5"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6"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7" name="Rectangle 10"/>
            <p:cNvSpPr>
              <a:spLocks noChangeArrowheads="1"/>
            </p:cNvSpPr>
            <p:nvPr userDrawn="1"/>
          </p:nvSpPr>
          <p:spPr bwMode="auto">
            <a:xfrm>
              <a:off x="7010" y="4121"/>
              <a:ext cx="26" cy="1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9" name="Rectangle 11"/>
            <p:cNvSpPr>
              <a:spLocks noChangeArrowheads="1"/>
            </p:cNvSpPr>
            <p:nvPr userDrawn="1"/>
          </p:nvSpPr>
          <p:spPr bwMode="auto">
            <a:xfrm>
              <a:off x="7061" y="4065"/>
              <a:ext cx="25" cy="17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0"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1"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2"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3" name="Rectangle 15"/>
            <p:cNvSpPr>
              <a:spLocks noChangeArrowheads="1"/>
            </p:cNvSpPr>
            <p:nvPr userDrawn="1"/>
          </p:nvSpPr>
          <p:spPr bwMode="auto">
            <a:xfrm>
              <a:off x="7342" y="4139"/>
              <a:ext cx="3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FFFFFF"/>
                  </a:solidFill>
                  <a:latin typeface="Segoe UI" panose="020B0502040204020203" pitchFamily="34" charset="0"/>
                </a:rPr>
                <a:t>T</a:t>
              </a:r>
              <a:endParaRPr lang="en-US" altLang="en-US" sz="1765" dirty="0">
                <a:solidFill>
                  <a:srgbClr val="4D4D4D"/>
                </a:solidFill>
                <a:latin typeface="Segoe UI" panose="020B0502040204020203" pitchFamily="34" charset="0"/>
              </a:endParaRPr>
            </a:p>
          </p:txBody>
        </p:sp>
        <p:sp>
          <p:nvSpPr>
            <p:cNvPr id="34" name="Rectangle 16"/>
            <p:cNvSpPr>
              <a:spLocks noChangeArrowheads="1"/>
            </p:cNvSpPr>
            <p:nvPr userDrawn="1"/>
          </p:nvSpPr>
          <p:spPr bwMode="auto">
            <a:xfrm>
              <a:off x="7375" y="4139"/>
              <a:ext cx="1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FFFFFF"/>
                  </a:solidFill>
                  <a:latin typeface="Segoe UI" panose="020B0502040204020203" pitchFamily="34" charset="0"/>
                </a:rPr>
                <a:t>OUR</a:t>
              </a:r>
              <a:endParaRPr lang="en-US" altLang="en-US" sz="1765" dirty="0">
                <a:solidFill>
                  <a:srgbClr val="4D4D4D"/>
                </a:solidFill>
                <a:latin typeface="Segoe UI" panose="020B0502040204020203" pitchFamily="34" charset="0"/>
              </a:endParaRPr>
            </a:p>
          </p:txBody>
        </p:sp>
      </p:grpSp>
    </p:spTree>
    <p:extLst>
      <p:ext uri="{BB962C8B-B14F-4D97-AF65-F5344CB8AC3E}">
        <p14:creationId xmlns:p14="http://schemas.microsoft.com/office/powerpoint/2010/main" val="15746059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a:t>Presentation title</a:t>
            </a:r>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69566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42191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a:t>Click to edit title</a:t>
            </a:r>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a:t>Click to edit title</a:t>
            </a:r>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a:t>Click icon to add media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37652435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04923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303464152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25947487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theme" Target="../theme/theme3.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image" Target="../media/image5.png"/><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theme" Target="../theme/theme4.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 id="2147485074" r:id="rId4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3"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85.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jpe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85.xml"/><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85.xml"/><Relationship Id="rId4" Type="http://schemas.openxmlformats.org/officeDocument/2006/relationships/image" Target="../media/image64.jpeg"/></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9.xml"/><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9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18.png"/><Relationship Id="rId3" Type="http://schemas.openxmlformats.org/officeDocument/2006/relationships/image" Target="../media/image24.png"/><Relationship Id="rId21" Type="http://schemas.openxmlformats.org/officeDocument/2006/relationships/image" Target="../media/image42.png"/><Relationship Id="rId34" Type="http://schemas.openxmlformats.org/officeDocument/2006/relationships/image" Target="../media/image13.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12.png"/><Relationship Id="rId38"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21.png"/><Relationship Id="rId1" Type="http://schemas.openxmlformats.org/officeDocument/2006/relationships/slideLayout" Target="../slideLayouts/slideLayout96.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11.png"/><Relationship Id="rId37" Type="http://schemas.openxmlformats.org/officeDocument/2006/relationships/image" Target="../media/image16.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20.jpeg"/><Relationship Id="rId36" Type="http://schemas.openxmlformats.org/officeDocument/2006/relationships/image" Target="../media/image15.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19.png"/><Relationship Id="rId30" Type="http://schemas.openxmlformats.org/officeDocument/2006/relationships/image" Target="../media/image23.png"/><Relationship Id="rId35"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899547"/>
            <a:ext cx="8964185" cy="1793090"/>
          </a:xfrm>
        </p:spPr>
        <p:txBody>
          <a:bodyPr/>
          <a:lstStyle/>
          <a:p>
            <a:r>
              <a:rPr lang="en-GB" dirty="0"/>
              <a:t>Introduction to the Windows 10 Universal Windows Platform</a:t>
            </a:r>
            <a:br>
              <a:rPr lang="en-GB" dirty="0"/>
            </a:br>
            <a:r>
              <a:rPr lang="en-GB" sz="3600" dirty="0">
                <a:gradFill>
                  <a:gsLst>
                    <a:gs pos="91000">
                      <a:srgbClr val="FFFFFF"/>
                    </a:gs>
                    <a:gs pos="0">
                      <a:srgbClr val="FFFFFF"/>
                    </a:gs>
                  </a:gsLst>
                  <a:lin ang="5400000" scaled="0"/>
                </a:gradFill>
              </a:rPr>
              <a:t>Developer’s Guide to Windows 10</a:t>
            </a:r>
            <a:endParaRPr lang="en-GB" dirty="0"/>
          </a:p>
        </p:txBody>
      </p:sp>
      <p:sp>
        <p:nvSpPr>
          <p:cNvPr id="4" name="Text Placeholder 2">
            <a:extLst>
              <a:ext uri="{FF2B5EF4-FFF2-40B4-BE49-F238E27FC236}">
                <a16:creationId xmlns:a16="http://schemas.microsoft.com/office/drawing/2014/main" id="{F516D9AF-5336-4E51-AB29-5F08933C527B}"/>
              </a:ext>
            </a:extLst>
          </p:cNvPr>
          <p:cNvSpPr>
            <a:spLocks noGrp="1"/>
          </p:cNvSpPr>
          <p:nvPr>
            <p:ph type="body" sz="quarter" idx="12"/>
          </p:nvPr>
        </p:nvSpPr>
        <p:spPr>
          <a:xfrm>
            <a:off x="269301" y="4490342"/>
            <a:ext cx="7171337" cy="1792326"/>
          </a:xfrm>
        </p:spPr>
        <p:txBody>
          <a:bodyPr/>
          <a:lstStyle/>
          <a:p>
            <a:r>
              <a:rPr lang="en-GB" dirty="0"/>
              <a:t>Christopher G. Misola</a:t>
            </a:r>
          </a:p>
          <a:p>
            <a:r>
              <a:rPr lang="en-GB" sz="2400" dirty="0" err="1"/>
              <a:t>Elinnov</a:t>
            </a:r>
            <a:r>
              <a:rPr lang="en-GB" sz="2400" dirty="0"/>
              <a:t> | </a:t>
            </a:r>
            <a:r>
              <a:rPr lang="en-GB" sz="2400" dirty="0" err="1"/>
              <a:t>Seaversity</a:t>
            </a:r>
            <a:r>
              <a:rPr lang="en-GB" sz="2400" dirty="0"/>
              <a:t> | Hubnob.TV : Co-Founder</a:t>
            </a:r>
          </a:p>
          <a:p>
            <a:r>
              <a:rPr lang="en-GB" sz="2400" dirty="0"/>
              <a:t>Former Technical Evangelist - Microsoft</a:t>
            </a:r>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Adaptive design</a:t>
            </a:r>
            <a:br>
              <a:rPr lang="en-GB" dirty="0"/>
            </a:br>
            <a:endParaRPr lang="en-GB" dirty="0"/>
          </a:p>
        </p:txBody>
      </p:sp>
      <p:sp>
        <p:nvSpPr>
          <p:cNvPr id="4" name="Text Placeholder 3"/>
          <p:cNvSpPr>
            <a:spLocks noGrp="1"/>
          </p:cNvSpPr>
          <p:nvPr>
            <p:ph type="body" sz="quarter" idx="10"/>
          </p:nvPr>
        </p:nvSpPr>
        <p:spPr/>
        <p:txBody>
          <a:bodyPr/>
          <a:lstStyle/>
          <a:p>
            <a:r>
              <a:rPr lang="en-GB" dirty="0"/>
              <a:t>Responsive design</a:t>
            </a:r>
          </a:p>
          <a:p>
            <a:pPr lvl="1"/>
            <a:r>
              <a:rPr lang="en-GB" dirty="0"/>
              <a:t>Flexible layout responds to small changes</a:t>
            </a:r>
          </a:p>
          <a:p>
            <a:r>
              <a:rPr lang="en-GB" dirty="0"/>
              <a:t>Many controls handle basic responsiveness</a:t>
            </a:r>
          </a:p>
          <a:p>
            <a:pPr lvl="1"/>
            <a:r>
              <a:rPr lang="en-GB" dirty="0"/>
              <a:t>Adaptive design</a:t>
            </a:r>
          </a:p>
          <a:p>
            <a:r>
              <a:rPr lang="en-GB" dirty="0"/>
              <a:t>Smart layout adjusts to large changes</a:t>
            </a:r>
          </a:p>
          <a:p>
            <a:pPr lvl="1"/>
            <a:r>
              <a:rPr lang="en-GB" dirty="0"/>
              <a:t>Features like visual states aid in this design</a:t>
            </a:r>
          </a:p>
          <a:p>
            <a:r>
              <a:rPr lang="en-GB" dirty="0"/>
              <a:t>Tailored design</a:t>
            </a:r>
          </a:p>
          <a:p>
            <a:pPr lvl="1"/>
            <a:r>
              <a:rPr lang="en-GB" dirty="0"/>
              <a:t>A device-specific app can simplify design </a:t>
            </a:r>
          </a:p>
          <a:p>
            <a:pPr lvl="1"/>
            <a:r>
              <a:rPr lang="en-GB" dirty="0"/>
              <a:t>Some devices have unique design languages</a:t>
            </a:r>
          </a:p>
          <a:p>
            <a:endParaRPr lang="en-GB" dirty="0"/>
          </a:p>
        </p:txBody>
      </p:sp>
    </p:spTree>
    <p:extLst>
      <p:ext uri="{BB962C8B-B14F-4D97-AF65-F5344CB8AC3E}">
        <p14:creationId xmlns:p14="http://schemas.microsoft.com/office/powerpoint/2010/main" val="4199915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Adaptive design</a:t>
            </a:r>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grpSp>
        <p:nvGrpSpPr>
          <p:cNvPr id="4" name="Group 3"/>
          <p:cNvGrpSpPr/>
          <p:nvPr/>
        </p:nvGrpSpPr>
        <p:grpSpPr>
          <a:xfrm>
            <a:off x="3476039" y="1897293"/>
            <a:ext cx="8842259" cy="4780402"/>
            <a:chOff x="3473611" y="1895875"/>
            <a:chExt cx="8850447" cy="4784828"/>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9700" y="2526322"/>
            <a:ext cx="1930374" cy="3548428"/>
          </a:xfrm>
          <a:prstGeom prst="rect">
            <a:avLst/>
          </a:prstGeom>
        </p:spPr>
      </p:pic>
    </p:spTree>
    <p:extLst>
      <p:ext uri="{BB962C8B-B14F-4D97-AF65-F5344CB8AC3E}">
        <p14:creationId xmlns:p14="http://schemas.microsoft.com/office/powerpoint/2010/main" val="32498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Tailored design</a:t>
            </a:r>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6039" y="1897293"/>
            <a:ext cx="8842259" cy="4780402"/>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4547" y="2243973"/>
            <a:ext cx="6679662" cy="3755256"/>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8724" y="2539141"/>
            <a:ext cx="1934452" cy="3438163"/>
          </a:xfrm>
          <a:prstGeom prst="rect">
            <a:avLst/>
          </a:prstGeom>
        </p:spPr>
      </p:pic>
    </p:spTree>
    <p:extLst>
      <p:ext uri="{BB962C8B-B14F-4D97-AF65-F5344CB8AC3E}">
        <p14:creationId xmlns:p14="http://schemas.microsoft.com/office/powerpoint/2010/main" val="367950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1" y="208470"/>
            <a:ext cx="11842665" cy="981225"/>
          </a:xfrm>
        </p:spPr>
        <p:txBody>
          <a:bodyPr/>
          <a:lstStyle/>
          <a:p>
            <a:r>
              <a:rPr lang="en-GB" dirty="0"/>
              <a:t>Continuum for Convertibles and Phones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909"/>
          <a:stretch/>
        </p:blipFill>
        <p:spPr>
          <a:xfrm>
            <a:off x="0" y="0"/>
            <a:ext cx="12192000" cy="6934200"/>
          </a:xfrm>
          <a:prstGeom prst="rect">
            <a:avLst/>
          </a:prstGeom>
        </p:spPr>
      </p:pic>
      <p:sp>
        <p:nvSpPr>
          <p:cNvPr id="5" name="TextBox 4"/>
          <p:cNvSpPr txBox="1"/>
          <p:nvPr/>
        </p:nvSpPr>
        <p:spPr>
          <a:xfrm>
            <a:off x="8404117" y="454065"/>
            <a:ext cx="4181228" cy="1881656"/>
          </a:xfrm>
          <a:prstGeom prst="rect">
            <a:avLst/>
          </a:prstGeom>
          <a:noFill/>
        </p:spPr>
        <p:txBody>
          <a:bodyPr wrap="square" lIns="137033" tIns="109626" rIns="137033" bIns="109626" rtlCol="0">
            <a:spAutoFit/>
          </a:bodyPr>
          <a:lstStyle/>
          <a:p>
            <a:pPr>
              <a:lnSpc>
                <a:spcPct val="90000"/>
              </a:lnSpc>
              <a:spcBef>
                <a:spcPts val="599"/>
              </a:spcBef>
            </a:pPr>
            <a:r>
              <a:rPr lang="en-GB" sz="3996" dirty="0">
                <a:latin typeface="+mj-lt"/>
              </a:rPr>
              <a:t>Continuum for convertibles and Phones</a:t>
            </a:r>
          </a:p>
        </p:txBody>
      </p:sp>
    </p:spTree>
    <p:extLst>
      <p:ext uri="{BB962C8B-B14F-4D97-AF65-F5344CB8AC3E}">
        <p14:creationId xmlns:p14="http://schemas.microsoft.com/office/powerpoint/2010/main" val="324538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code</a:t>
            </a:r>
          </a:p>
        </p:txBody>
      </p:sp>
    </p:spTree>
    <p:extLst>
      <p:ext uri="{BB962C8B-B14F-4D97-AF65-F5344CB8AC3E}">
        <p14:creationId xmlns:p14="http://schemas.microsoft.com/office/powerpoint/2010/main" val="29796030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extensions</a:t>
            </a:r>
            <a:br>
              <a:rPr lang="en-GB" dirty="0"/>
            </a:br>
            <a:endParaRPr lang="en-GB" dirty="0"/>
          </a:p>
        </p:txBody>
      </p:sp>
      <p:sp>
        <p:nvSpPr>
          <p:cNvPr id="3" name="Text Placeholder 2"/>
          <p:cNvSpPr>
            <a:spLocks noGrp="1"/>
          </p:cNvSpPr>
          <p:nvPr>
            <p:ph type="body" sz="quarter" idx="10"/>
          </p:nvPr>
        </p:nvSpPr>
        <p:spPr/>
        <p:txBody>
          <a:bodyPr/>
          <a:lstStyle/>
          <a:p>
            <a:r>
              <a:rPr lang="en-GB" dirty="0"/>
              <a:t>Device-specific API</a:t>
            </a:r>
          </a:p>
          <a:p>
            <a:pPr lvl="1"/>
            <a:r>
              <a:rPr lang="en-GB" dirty="0"/>
              <a:t>Family-specific capabilities</a:t>
            </a:r>
          </a:p>
          <a:p>
            <a:pPr lvl="1"/>
            <a:r>
              <a:rPr lang="en-GB" dirty="0"/>
              <a:t>Compatible across devices</a:t>
            </a:r>
          </a:p>
          <a:p>
            <a:pPr lvl="1"/>
            <a:r>
              <a:rPr lang="en-GB" dirty="0"/>
              <a:t>Unique update cadence</a:t>
            </a:r>
          </a:p>
          <a:p>
            <a:endParaRPr lang="en-GB" dirty="0"/>
          </a:p>
          <a:p>
            <a:endParaRPr lang="en-GB" dirty="0"/>
          </a:p>
          <a:p>
            <a:endParaRPr lang="en-GB" dirty="0"/>
          </a:p>
        </p:txBody>
      </p:sp>
      <p:grpSp>
        <p:nvGrpSpPr>
          <p:cNvPr id="5" name="Group 4"/>
          <p:cNvGrpSpPr/>
          <p:nvPr/>
        </p:nvGrpSpPr>
        <p:grpSpPr>
          <a:xfrm>
            <a:off x="7013409" y="3649977"/>
            <a:ext cx="4574659" cy="2619934"/>
            <a:chOff x="5904690" y="3144065"/>
            <a:chExt cx="5885233" cy="3042726"/>
          </a:xfrm>
        </p:grpSpPr>
        <p:sp>
          <p:nvSpPr>
            <p:cNvPr id="6" name="Rectangle 5"/>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7" name="Rectangle 6"/>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1" name="Rectangle 10"/>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2"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3"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Universal Windows Platform</a:t>
              </a:r>
            </a:p>
          </p:txBody>
        </p:sp>
      </p:grpSp>
      <p:sp>
        <p:nvSpPr>
          <p:cNvPr id="14" name="Rectangle 13"/>
          <p:cNvSpPr/>
          <p:nvPr/>
        </p:nvSpPr>
        <p:spPr>
          <a:xfrm>
            <a:off x="7013408" y="1807674"/>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sp>
        <p:nvSpPr>
          <p:cNvPr id="15" name="Snip Diagonal Corner Rectangle 14"/>
          <p:cNvSpPr/>
          <p:nvPr/>
        </p:nvSpPr>
        <p:spPr>
          <a:xfrm>
            <a:off x="8578622"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Phone</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6" name="Snip Diagonal Corner Rectangle 15"/>
          <p:cNvSpPr/>
          <p:nvPr/>
        </p:nvSpPr>
        <p:spPr>
          <a:xfrm>
            <a:off x="10143836" y="2720657"/>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Xbox</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7" name="Snip Diagonal Corner Rectangle 16"/>
          <p:cNvSpPr/>
          <p:nvPr/>
        </p:nvSpPr>
        <p:spPr>
          <a:xfrm>
            <a:off x="7013409"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Desktop</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8" name="Chevron 17"/>
          <p:cNvSpPr/>
          <p:nvPr/>
        </p:nvSpPr>
        <p:spPr>
          <a:xfrm>
            <a:off x="6096000" y="2720657"/>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907" y="3058262"/>
            <a:ext cx="5485427" cy="3178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8455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capabilities at runtime</a:t>
            </a:r>
            <a:br>
              <a:rPr lang="en-GB" dirty="0"/>
            </a:br>
            <a:endParaRPr lang="en-GB" dirty="0"/>
          </a:p>
        </p:txBody>
      </p:sp>
      <p:sp>
        <p:nvSpPr>
          <p:cNvPr id="3" name="Text Placeholder 2"/>
          <p:cNvSpPr>
            <a:spLocks noGrp="1"/>
          </p:cNvSpPr>
          <p:nvPr>
            <p:ph type="body" sz="quarter" idx="10"/>
          </p:nvPr>
        </p:nvSpPr>
        <p:spPr/>
        <p:txBody>
          <a:bodyPr/>
          <a:lstStyle/>
          <a:p>
            <a:r>
              <a:rPr lang="en-GB" dirty="0"/>
              <a:t>Use Adaptive Code to light-up our app with capabilities on specific device families</a:t>
            </a:r>
          </a:p>
          <a:p>
            <a:pPr lvl="1"/>
            <a:r>
              <a:rPr lang="en-GB" dirty="0"/>
              <a:t>Testing for capabilities and namespaces</a:t>
            </a:r>
          </a:p>
          <a:p>
            <a:endParaRPr lang="en-GB" dirty="0"/>
          </a:p>
          <a:p>
            <a:endParaRPr lang="en-GB" dirty="0"/>
          </a:p>
          <a:p>
            <a:endParaRPr lang="en-GB" dirty="0"/>
          </a:p>
          <a:p>
            <a:endParaRPr lang="en-GB" dirty="0"/>
          </a:p>
        </p:txBody>
      </p:sp>
      <p:sp>
        <p:nvSpPr>
          <p:cNvPr id="4" name="Rectangle 3"/>
          <p:cNvSpPr/>
          <p:nvPr/>
        </p:nvSpPr>
        <p:spPr>
          <a:xfrm>
            <a:off x="314288" y="3287399"/>
            <a:ext cx="11136660" cy="261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461535" lvl="3">
              <a:lnSpc>
                <a:spcPct val="107000"/>
              </a:lnSpc>
            </a:pPr>
            <a:r>
              <a:rPr lang="en-US" sz="2131"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535" lvl="3">
              <a:lnSpc>
                <a:spcPct val="107000"/>
              </a:lnSpc>
            </a:pP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latin typeface="Calibri" panose="020F0502020204030204" pitchFamily="34" charset="0"/>
              <a:ea typeface="Calibri" panose="020F0502020204030204" pitchFamily="34" charset="0"/>
              <a:cs typeface="Arial" panose="020B0604020202020204" pitchFamily="34" charset="0"/>
            </a:endParaRP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398"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398" dirty="0"/>
          </a:p>
        </p:txBody>
      </p:sp>
      <p:sp>
        <p:nvSpPr>
          <p:cNvPr id="5" name="Rectangle 4"/>
          <p:cNvSpPr/>
          <p:nvPr/>
        </p:nvSpPr>
        <p:spPr>
          <a:xfrm>
            <a:off x="1274099" y="3604196"/>
            <a:ext cx="9654818" cy="74009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5159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Centennial</a:t>
            </a:r>
          </a:p>
        </p:txBody>
      </p:sp>
      <p:sp>
        <p:nvSpPr>
          <p:cNvPr id="3" name="Text Placeholder 2"/>
          <p:cNvSpPr>
            <a:spLocks noGrp="1"/>
          </p:cNvSpPr>
          <p:nvPr>
            <p:ph type="body" sz="quarter" idx="10"/>
          </p:nvPr>
        </p:nvSpPr>
        <p:spPr>
          <a:xfrm>
            <a:off x="269239" y="1189177"/>
            <a:ext cx="11653523" cy="3804888"/>
          </a:xfrm>
        </p:spPr>
        <p:txBody>
          <a:bodyPr/>
          <a:lstStyle/>
          <a:p>
            <a:r>
              <a:rPr lang="en-GB" dirty="0"/>
              <a:t>Package and publish existing .NET and Win32-based Windows applications to the Windows Store</a:t>
            </a:r>
          </a:p>
          <a:p>
            <a:r>
              <a:rPr lang="en-GB" dirty="0"/>
              <a:t>Use Centennial to call common UWP APIs and services</a:t>
            </a:r>
          </a:p>
          <a:p>
            <a:endParaRPr lang="en-GB" dirty="0"/>
          </a:p>
          <a:p>
            <a:r>
              <a:rPr lang="en-GB" dirty="0"/>
              <a:t>More information </a:t>
            </a:r>
            <a:r>
              <a:rPr lang="en-GB"/>
              <a:t>coming soon…</a:t>
            </a:r>
            <a:endParaRPr lang="en-GB" dirty="0"/>
          </a:p>
        </p:txBody>
      </p:sp>
    </p:spTree>
    <p:extLst>
      <p:ext uri="{BB962C8B-B14F-4D97-AF65-F5344CB8AC3E}">
        <p14:creationId xmlns:p14="http://schemas.microsoft.com/office/powerpoint/2010/main" val="23335076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Development tools</a:t>
            </a:r>
          </a:p>
        </p:txBody>
      </p:sp>
    </p:spTree>
    <p:extLst>
      <p:ext uri="{BB962C8B-B14F-4D97-AF65-F5344CB8AC3E}">
        <p14:creationId xmlns:p14="http://schemas.microsoft.com/office/powerpoint/2010/main" val="5735411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Visual Studio 2017 Editions</a:t>
            </a:r>
          </a:p>
        </p:txBody>
      </p:sp>
      <p:sp>
        <p:nvSpPr>
          <p:cNvPr id="5" name="Text Placeholder 4"/>
          <p:cNvSpPr>
            <a:spLocks noGrp="1"/>
          </p:cNvSpPr>
          <p:nvPr>
            <p:ph type="body" sz="quarter" idx="10"/>
          </p:nvPr>
        </p:nvSpPr>
        <p:spPr>
          <a:xfrm>
            <a:off x="269239" y="1189177"/>
            <a:ext cx="11653523" cy="3714478"/>
          </a:xfrm>
        </p:spPr>
        <p:txBody>
          <a:bodyPr/>
          <a:lstStyle/>
          <a:p>
            <a:r>
              <a:rPr lang="en-GB" dirty="0"/>
              <a:t>Enterprise</a:t>
            </a:r>
          </a:p>
          <a:p>
            <a:pPr lvl="1"/>
            <a:r>
              <a:rPr lang="en-GB" dirty="0"/>
              <a:t>Architecture Modelling, Diagnostics, VSO/ALM &amp; Release Management</a:t>
            </a:r>
          </a:p>
          <a:p>
            <a:r>
              <a:rPr lang="en-GB" dirty="0"/>
              <a:t>Professional</a:t>
            </a:r>
          </a:p>
          <a:p>
            <a:pPr lvl="1"/>
            <a:r>
              <a:rPr lang="en-GB" dirty="0"/>
              <a:t>Architecture Validation, VSO/ALM &amp; Feedback Management</a:t>
            </a:r>
          </a:p>
          <a:p>
            <a:r>
              <a:rPr lang="en-GB" dirty="0"/>
              <a:t>Community Editions</a:t>
            </a:r>
          </a:p>
          <a:p>
            <a:pPr lvl="1"/>
            <a:r>
              <a:rPr lang="en-GB" dirty="0"/>
              <a:t>Visual Studio Professional Edition</a:t>
            </a:r>
          </a:p>
          <a:p>
            <a:endParaRPr lang="en-GB" dirty="0"/>
          </a:p>
        </p:txBody>
      </p:sp>
    </p:spTree>
    <p:extLst>
      <p:ext uri="{BB962C8B-B14F-4D97-AF65-F5344CB8AC3E}">
        <p14:creationId xmlns:p14="http://schemas.microsoft.com/office/powerpoint/2010/main" val="10548737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3035" y="4584753"/>
            <a:ext cx="1592066" cy="428839"/>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28785" y="1877804"/>
            <a:ext cx="1616578" cy="46388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6834">
              <a:lnSpc>
                <a:spcPct val="90000"/>
              </a:lnSpc>
              <a:spcAft>
                <a:spcPts val="400"/>
              </a:spcAft>
            </a:pPr>
            <a:r>
              <a:rPr lang="en-US" sz="1465" dirty="0">
                <a:solidFill>
                  <a:schemeClr val="tx1"/>
                </a:solidFill>
                <a:ea typeface="Segoe UI" pitchFamily="34" charset="0"/>
                <a:cs typeface="Segoe UI" pitchFamily="34" charset="0"/>
              </a:rPr>
              <a:t>Unified core </a:t>
            </a:r>
            <a:br>
              <a:rPr lang="en-US" sz="1465" dirty="0">
                <a:solidFill>
                  <a:schemeClr val="tx1"/>
                </a:solidFill>
                <a:ea typeface="Segoe UI" pitchFamily="34" charset="0"/>
                <a:cs typeface="Segoe UI" pitchFamily="34" charset="0"/>
              </a:rPr>
            </a:br>
            <a:r>
              <a:rPr lang="en-US" sz="1465"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a:t>The convergence journey</a:t>
            </a:r>
          </a:p>
        </p:txBody>
      </p:sp>
      <p:sp>
        <p:nvSpPr>
          <p:cNvPr id="3" name="Rectangle 2"/>
          <p:cNvSpPr/>
          <p:nvPr/>
        </p:nvSpPr>
        <p:spPr bwMode="auto">
          <a:xfrm>
            <a:off x="9344390" y="3415595"/>
            <a:ext cx="2841973" cy="182604"/>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369" y="3396265"/>
            <a:ext cx="2679779" cy="210099"/>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81588" y="3396267"/>
            <a:ext cx="4960166" cy="205760"/>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850" y="1540907"/>
            <a:ext cx="1230553" cy="29223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899" y="5256314"/>
            <a:ext cx="1284917" cy="298552"/>
          </a:xfrm>
          <a:prstGeom prst="rect">
            <a:avLst/>
          </a:prstGeom>
          <a:solidFill>
            <a:schemeClr val="accent6">
              <a:lumMod val="5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5331" y="3396267"/>
            <a:ext cx="2375032" cy="192503"/>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6401" y="1685606"/>
            <a:ext cx="1226699" cy="73934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165" y="4099715"/>
            <a:ext cx="558556" cy="41381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8703" y="2428434"/>
            <a:ext cx="5587977"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40690" y="4518514"/>
            <a:ext cx="4205836" cy="1133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6819" y="5444086"/>
            <a:ext cx="333186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7.5</a:t>
            </a:r>
            <a:endParaRPr lang="en-US" sz="2398" dirty="0">
              <a:latin typeface="Segoe UI Light"/>
            </a:endParaRPr>
          </a:p>
        </p:txBody>
      </p:sp>
      <p:sp>
        <p:nvSpPr>
          <p:cNvPr id="14" name="TextBox 13"/>
          <p:cNvSpPr txBox="1"/>
          <p:nvPr/>
        </p:nvSpPr>
        <p:spPr>
          <a:xfrm>
            <a:off x="2273146" y="4613667"/>
            <a:ext cx="3359154"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a:t>
            </a:r>
            <a:endParaRPr lang="en-US" sz="2398" dirty="0"/>
          </a:p>
        </p:txBody>
      </p:sp>
      <p:sp>
        <p:nvSpPr>
          <p:cNvPr id="15" name="TextBox 14"/>
          <p:cNvSpPr txBox="1"/>
          <p:nvPr/>
        </p:nvSpPr>
        <p:spPr>
          <a:xfrm>
            <a:off x="7019385" y="4180347"/>
            <a:ext cx="1754362" cy="991716"/>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8.1</a:t>
            </a:r>
            <a:endParaRPr lang="en-US" sz="2398" dirty="0"/>
          </a:p>
        </p:txBody>
      </p:sp>
      <p:sp>
        <p:nvSpPr>
          <p:cNvPr id="16" name="TextBox 15"/>
          <p:cNvSpPr txBox="1"/>
          <p:nvPr/>
        </p:nvSpPr>
        <p:spPr>
          <a:xfrm>
            <a:off x="2559351" y="2937424"/>
            <a:ext cx="189864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a:t>
            </a:r>
            <a:endParaRPr lang="en-US" sz="2398" dirty="0"/>
          </a:p>
        </p:txBody>
      </p:sp>
      <p:sp>
        <p:nvSpPr>
          <p:cNvPr id="17" name="TextBox 16"/>
          <p:cNvSpPr txBox="1"/>
          <p:nvPr/>
        </p:nvSpPr>
        <p:spPr>
          <a:xfrm>
            <a:off x="2238136" y="178332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One</a:t>
            </a:r>
            <a:endParaRPr lang="en-US" sz="2398" dirty="0"/>
          </a:p>
        </p:txBody>
      </p:sp>
      <p:sp>
        <p:nvSpPr>
          <p:cNvPr id="18" name="TextBox 17"/>
          <p:cNvSpPr txBox="1"/>
          <p:nvPr/>
        </p:nvSpPr>
        <p:spPr>
          <a:xfrm>
            <a:off x="7786120" y="5456489"/>
            <a:ext cx="3369435"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on Devices</a:t>
            </a:r>
            <a:endParaRPr lang="en-US" sz="2398" dirty="0"/>
          </a:p>
        </p:txBody>
      </p:sp>
      <p:sp>
        <p:nvSpPr>
          <p:cNvPr id="19" name="TextBox 18"/>
          <p:cNvSpPr txBox="1"/>
          <p:nvPr/>
        </p:nvSpPr>
        <p:spPr>
          <a:xfrm>
            <a:off x="1094157" y="109373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360</a:t>
            </a:r>
            <a:endParaRPr lang="en-US" sz="2398" dirty="0">
              <a:latin typeface="Segoe UI Light"/>
            </a:endParaRPr>
          </a:p>
        </p:txBody>
      </p:sp>
      <p:sp>
        <p:nvSpPr>
          <p:cNvPr id="20" name="Oval 19"/>
          <p:cNvSpPr/>
          <p:nvPr/>
        </p:nvSpPr>
        <p:spPr>
          <a:xfrm>
            <a:off x="1094157" y="1549758"/>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cxnSp>
        <p:nvCxnSpPr>
          <p:cNvPr id="21" name="Straight Connector 20"/>
          <p:cNvCxnSpPr>
            <a:endCxn id="22" idx="1"/>
          </p:cNvCxnSpPr>
          <p:nvPr/>
        </p:nvCxnSpPr>
        <p:spPr>
          <a:xfrm>
            <a:off x="8066681" y="2428432"/>
            <a:ext cx="1277709" cy="88643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4390" y="3219997"/>
            <a:ext cx="2841973" cy="189748"/>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4388" y="3604049"/>
            <a:ext cx="2841974" cy="191830"/>
          </a:xfrm>
          <a:prstGeom prst="rect">
            <a:avLst/>
          </a:prstGeom>
          <a:solidFill>
            <a:srgbClr val="C00000"/>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5061" y="3797065"/>
            <a:ext cx="2581302" cy="1918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0651" y="3699965"/>
            <a:ext cx="853735" cy="395647"/>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5330" y="4095609"/>
            <a:ext cx="1265322" cy="3421"/>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90765" y="4540039"/>
            <a:ext cx="1149925" cy="851939"/>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94157" y="5256314"/>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29" name="Rounded Rectangle 28"/>
          <p:cNvSpPr/>
          <p:nvPr/>
        </p:nvSpPr>
        <p:spPr bwMode="auto">
          <a:xfrm>
            <a:off x="2353451" y="2237831"/>
            <a:ext cx="350502" cy="2496518"/>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8225" y="230332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1" name="Oval 30"/>
          <p:cNvSpPr/>
          <p:nvPr/>
        </p:nvSpPr>
        <p:spPr>
          <a:xfrm>
            <a:off x="2398225"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2" name="Oval 31"/>
          <p:cNvSpPr/>
          <p:nvPr/>
        </p:nvSpPr>
        <p:spPr>
          <a:xfrm>
            <a:off x="2397453" y="43937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3" name="Rounded Rectangle 32"/>
          <p:cNvSpPr/>
          <p:nvPr/>
        </p:nvSpPr>
        <p:spPr bwMode="auto">
          <a:xfrm>
            <a:off x="7081105" y="3334605"/>
            <a:ext cx="350502" cy="9567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5878"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5" name="Oval 34"/>
          <p:cNvSpPr/>
          <p:nvPr/>
        </p:nvSpPr>
        <p:spPr>
          <a:xfrm>
            <a:off x="7125105" y="39808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6" name="TextBox 35"/>
          <p:cNvSpPr txBox="1"/>
          <p:nvPr/>
        </p:nvSpPr>
        <p:spPr>
          <a:xfrm>
            <a:off x="6567709" y="2786214"/>
            <a:ext cx="217988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8.1</a:t>
            </a:r>
            <a:endParaRPr lang="en-US" sz="2398" dirty="0"/>
          </a:p>
        </p:txBody>
      </p:sp>
      <p:cxnSp>
        <p:nvCxnSpPr>
          <p:cNvPr id="37" name="Straight Connector 36"/>
          <p:cNvCxnSpPr/>
          <p:nvPr/>
        </p:nvCxnSpPr>
        <p:spPr>
          <a:xfrm flipV="1">
            <a:off x="7644898" y="3882366"/>
            <a:ext cx="2186519" cy="1830681"/>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812271" y="2797061"/>
            <a:ext cx="1806178" cy="1806178"/>
            <a:chOff x="10146065" y="3917289"/>
            <a:chExt cx="2340067" cy="2340067"/>
          </a:xfrm>
          <a:solidFill>
            <a:srgbClr val="F2F2F2"/>
          </a:solidFill>
        </p:grpSpPr>
        <p:grpSp>
          <p:nvGrpSpPr>
            <p:cNvPr id="39" name="Group 31"/>
            <p:cNvGrpSpPr/>
            <p:nvPr/>
          </p:nvGrpSpPr>
          <p:grpSpPr>
            <a:xfrm>
              <a:off x="10146065" y="3917289"/>
              <a:ext cx="2340067" cy="2340067"/>
              <a:chOff x="7206195" y="1381850"/>
              <a:chExt cx="1755050" cy="1755050"/>
            </a:xfrm>
            <a:grpFill/>
          </p:grpSpPr>
          <p:sp>
            <p:nvSpPr>
              <p:cNvPr id="41" name="Oval 33"/>
              <p:cNvSpPr/>
              <p:nvPr/>
            </p:nvSpPr>
            <p:spPr>
              <a:xfrm>
                <a:off x="7206195" y="1381850"/>
                <a:ext cx="1755050" cy="1755050"/>
              </a:xfrm>
              <a:prstGeom prst="ellipse">
                <a:avLst/>
              </a:prstGeom>
              <a:grpFill/>
              <a:ln w="88900" cmpd="thickThi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err="1">
                  <a:solidFill>
                    <a:srgbClr val="FFFFFF"/>
                  </a:solidFill>
                </a:endParaRPr>
              </a:p>
            </p:txBody>
          </p:sp>
          <p:sp>
            <p:nvSpPr>
              <p:cNvPr id="42" name="TextBox 35"/>
              <p:cNvSpPr txBox="1"/>
              <p:nvPr/>
            </p:nvSpPr>
            <p:spPr>
              <a:xfrm>
                <a:off x="7415653" y="2488390"/>
                <a:ext cx="1336664" cy="250965"/>
              </a:xfrm>
              <a:prstGeom prst="rect">
                <a:avLst/>
              </a:prstGeom>
              <a:grpFill/>
              <a:ln>
                <a:noFill/>
              </a:ln>
            </p:spPr>
            <p:txBody>
              <a:bodyPr wrap="square" lIns="0" tIns="0" rIns="0" bIns="0" rtlCol="0">
                <a:spAutoFit/>
              </a:bodyPr>
              <a:lstStyle/>
              <a:p>
                <a:pPr algn="ctr">
                  <a:lnSpc>
                    <a:spcPct val="90000"/>
                  </a:lnSpc>
                </a:pPr>
                <a:r>
                  <a:rPr lang="en-US" sz="1865"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743498" y="4257716"/>
              <a:ext cx="1102136" cy="1043615"/>
            </a:xfrm>
            <a:prstGeom prst="rect">
              <a:avLst/>
            </a:prstGeom>
            <a:grpFill/>
            <a:ln>
              <a:noFill/>
            </a:ln>
            <a:extLst/>
          </p:spPr>
        </p:pic>
      </p:grpSp>
      <p:sp>
        <p:nvSpPr>
          <p:cNvPr id="43" name="Oval 42"/>
          <p:cNvSpPr/>
          <p:nvPr/>
        </p:nvSpPr>
        <p:spPr>
          <a:xfrm>
            <a:off x="7524614" y="5554866"/>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44" name="Line Callout 1 (Accent Bar) 43"/>
          <p:cNvSpPr/>
          <p:nvPr/>
        </p:nvSpPr>
        <p:spPr bwMode="auto">
          <a:xfrm>
            <a:off x="485334" y="2433799"/>
            <a:ext cx="1403635" cy="558853"/>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4074" y="3776282"/>
            <a:ext cx="1403635" cy="428839"/>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757497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817024" y="1497383"/>
            <a:ext cx="6327896" cy="494501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68052" y="1496490"/>
            <a:ext cx="2846980" cy="4887658"/>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981183" y="4059138"/>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346650" y="3330144"/>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GB" dirty="0"/>
              <a:t> Developer unlock</a:t>
            </a:r>
          </a:p>
        </p:txBody>
      </p:sp>
    </p:spTree>
    <p:extLst>
      <p:ext uri="{BB962C8B-B14F-4D97-AF65-F5344CB8AC3E}">
        <p14:creationId xmlns:p14="http://schemas.microsoft.com/office/powerpoint/2010/main" val="212867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0696" y="4127326"/>
            <a:ext cx="2721391" cy="2041042"/>
          </a:xfrm>
          <a:prstGeom prst="rect">
            <a:avLst/>
          </a:prstGeom>
        </p:spPr>
      </p:pic>
      <p:sp>
        <p:nvSpPr>
          <p:cNvPr id="3" name="Title 2"/>
          <p:cNvSpPr>
            <a:spLocks noGrp="1"/>
          </p:cNvSpPr>
          <p:nvPr>
            <p:ph type="title"/>
          </p:nvPr>
        </p:nvSpPr>
        <p:spPr/>
        <p:txBody>
          <a:bodyPr/>
          <a:lstStyle/>
          <a:p>
            <a:r>
              <a:rPr lang="en-GB" dirty="0"/>
              <a:t>Where can I develop?</a:t>
            </a:r>
          </a:p>
        </p:txBody>
      </p:sp>
      <p:sp>
        <p:nvSpPr>
          <p:cNvPr id="6" name="Text Placeholder 5"/>
          <p:cNvSpPr>
            <a:spLocks noGrp="1"/>
          </p:cNvSpPr>
          <p:nvPr>
            <p:ph type="body" sz="quarter" idx="10"/>
          </p:nvPr>
        </p:nvSpPr>
        <p:spPr/>
        <p:txBody>
          <a:bodyPr/>
          <a:lstStyle/>
          <a:p>
            <a:r>
              <a:rPr lang="en-GB" dirty="0"/>
              <a:t>Windows 10</a:t>
            </a:r>
          </a:p>
          <a:p>
            <a:pPr lvl="1"/>
            <a:r>
              <a:rPr lang="en-GB" dirty="0"/>
              <a:t>Requires Visual Studio 2015  </a:t>
            </a:r>
          </a:p>
          <a:p>
            <a:r>
              <a:rPr lang="en-GB" dirty="0"/>
              <a:t>Windows 8.1 &amp; Windows Server 2012 R2</a:t>
            </a:r>
          </a:p>
          <a:p>
            <a:pPr lvl="1"/>
            <a:r>
              <a:rPr lang="en-GB" dirty="0"/>
              <a:t>The Visual Studio designer does not function</a:t>
            </a:r>
          </a:p>
          <a:p>
            <a:pPr lvl="1"/>
            <a:r>
              <a:rPr lang="en-GB" dirty="0"/>
              <a:t>Debugging requires a Windows 10 device or Remote Debugging Tools</a:t>
            </a:r>
          </a:p>
          <a:p>
            <a:endParaRPr lang="en-GB" dirty="0"/>
          </a:p>
        </p:txBody>
      </p:sp>
    </p:spTree>
    <p:extLst>
      <p:ext uri="{BB962C8B-B14F-4D97-AF65-F5344CB8AC3E}">
        <p14:creationId xmlns:p14="http://schemas.microsoft.com/office/powerpoint/2010/main" val="304931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dev.windows.com</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6664" y="1189176"/>
            <a:ext cx="9880991" cy="53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06898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Small</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7" dirty="0">
                <a:solidFill>
                  <a:srgbClr val="4F4F4F"/>
                </a:solidFill>
                <a:latin typeface="Segoe Pro Light"/>
              </a:rPr>
              <a:t>2-in-1s</a:t>
            </a:r>
            <a:br>
              <a:rPr lang="en-US" sz="1567" dirty="0">
                <a:solidFill>
                  <a:srgbClr val="4F4F4F"/>
                </a:solidFill>
                <a:latin typeface="Segoe Pro Light"/>
              </a:rPr>
            </a:br>
            <a:r>
              <a:rPr lang="en-US" sz="1567" dirty="0">
                <a:solidFill>
                  <a:srgbClr val="4F4F4F"/>
                </a:solidFill>
                <a:latin typeface="Segoe Pro Light"/>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Desktops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Large</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Classic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2451167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4025564" y="3014536"/>
            <a:ext cx="4140877" cy="535146"/>
          </a:xfrm>
          <a:prstGeom prst="rect">
            <a:avLst/>
          </a:prstGeom>
          <a:noFill/>
        </p:spPr>
        <p:txBody>
          <a:bodyPr wrap="none">
            <a:spAutoFit/>
          </a:bodyPr>
          <a:lstStyle/>
          <a:p>
            <a:pPr algn="ctr" defTabSz="1242115" fontAlgn="base">
              <a:lnSpc>
                <a:spcPct val="90000"/>
              </a:lnSpc>
              <a:spcBef>
                <a:spcPct val="0"/>
              </a:spcBef>
              <a:spcAft>
                <a:spcPct val="0"/>
              </a:spcAft>
              <a:defRPr/>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5330" y="2954236"/>
            <a:ext cx="5501835" cy="664207"/>
          </a:xfrm>
          <a:prstGeom prst="rect">
            <a:avLst/>
          </a:prstGeom>
          <a:noFill/>
        </p:spPr>
        <p:txBody>
          <a:bodyPr wrap="square" lIns="137033" tIns="109626" rIns="137033" bIns="109626" rtlCol="0">
            <a:spAutoFit/>
          </a:bodyPr>
          <a:lstStyle/>
          <a:p>
            <a:pPr algn="ctr" defTabSz="913554">
              <a:lnSpc>
                <a:spcPct val="90000"/>
              </a:lnSpc>
              <a:spcBef>
                <a:spcPts val="599"/>
              </a:spcBef>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Universal Apps</a:t>
            </a:r>
          </a:p>
        </p:txBody>
      </p:sp>
      <p:grpSp>
        <p:nvGrpSpPr>
          <p:cNvPr id="75" name="Store"/>
          <p:cNvGrpSpPr/>
          <p:nvPr/>
        </p:nvGrpSpPr>
        <p:grpSpPr>
          <a:xfrm>
            <a:off x="6888200" y="4171682"/>
            <a:ext cx="2243479" cy="738135"/>
            <a:chOff x="7574900" y="3506973"/>
            <a:chExt cx="1688884" cy="610280"/>
          </a:xfrm>
        </p:grpSpPr>
        <p:sp>
          <p:nvSpPr>
            <p:cNvPr id="76" name="TextBox 75"/>
            <p:cNvSpPr txBox="1"/>
            <p:nvPr/>
          </p:nvSpPr>
          <p:spPr>
            <a:xfrm>
              <a:off x="7853238" y="3506973"/>
              <a:ext cx="1410546" cy="610280"/>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Store +</a:t>
              </a:r>
              <a:br>
                <a:rPr lang="en-US" sz="1599" dirty="0">
                  <a:solidFill>
                    <a:srgbClr val="0078D7">
                      <a:lumMod val="20000"/>
                      <a:lumOff val="80000"/>
                    </a:srgbClr>
                  </a:solidFill>
                </a:rPr>
              </a:br>
              <a:r>
                <a:rPr lang="en-US" sz="1599" dirty="0">
                  <a:solidFill>
                    <a:srgbClr val="0078D7">
                      <a:lumMod val="20000"/>
                      <a:lumOff val="80000"/>
                    </a:srgbClr>
                  </a:solidFill>
                </a:rPr>
                <a:t>One Dev Center</a:t>
              </a: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5" y="3871581"/>
            <a:ext cx="1524213"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en-US" sz="1599" dirty="0">
                  <a:solidFill>
                    <a:srgbClr val="0078D7">
                      <a:lumMod val="20000"/>
                      <a:lumOff val="80000"/>
                    </a:srgbClr>
                  </a:solidFill>
                </a:rPr>
                <a:t>Reuse Existing Code</a:t>
              </a:r>
            </a:p>
          </p:txBody>
        </p:sp>
      </p:grpSp>
      <p:grpSp>
        <p:nvGrpSpPr>
          <p:cNvPr id="83" name="One SDK"/>
          <p:cNvGrpSpPr/>
          <p:nvPr/>
        </p:nvGrpSpPr>
        <p:grpSpPr>
          <a:xfrm>
            <a:off x="5247800" y="4318234"/>
            <a:ext cx="1807782" cy="738135"/>
            <a:chOff x="4428826" y="3733778"/>
            <a:chExt cx="1357092" cy="554114"/>
          </a:xfrm>
        </p:grpSpPr>
        <p:sp>
          <p:nvSpPr>
            <p:cNvPr id="84" name="TextBox 83"/>
            <p:cNvSpPr txBox="1"/>
            <p:nvPr/>
          </p:nvSpPr>
          <p:spPr>
            <a:xfrm>
              <a:off x="4608153" y="3733778"/>
              <a:ext cx="117776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SDK + Tooling</a:t>
              </a: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78"/>
            <a:ext cx="2055208" cy="738136"/>
            <a:chOff x="1274764" y="3263907"/>
            <a:chExt cx="1542833" cy="554114"/>
          </a:xfrm>
        </p:grpSpPr>
        <p:sp>
          <p:nvSpPr>
            <p:cNvPr id="87" name="TextBox 86"/>
            <p:cNvSpPr txBox="1"/>
            <p:nvPr/>
          </p:nvSpPr>
          <p:spPr>
            <a:xfrm>
              <a:off x="1592022" y="3263907"/>
              <a:ext cx="122557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Adaptive </a:t>
              </a:r>
              <a:br>
                <a:rPr lang="en-US" sz="1599" dirty="0">
                  <a:solidFill>
                    <a:srgbClr val="0078D7">
                      <a:lumMod val="20000"/>
                      <a:lumOff val="80000"/>
                    </a:srgbClr>
                  </a:solidFill>
                </a:rPr>
              </a:br>
              <a:r>
                <a:rPr lang="en-US" sz="1599"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6"/>
            <a:ext cx="1917760" cy="738135"/>
            <a:chOff x="2810595" y="3636234"/>
            <a:chExt cx="1439652" cy="554114"/>
          </a:xfrm>
        </p:grpSpPr>
        <p:sp>
          <p:nvSpPr>
            <p:cNvPr id="95" name="TextBox 94"/>
            <p:cNvSpPr txBox="1"/>
            <p:nvPr/>
          </p:nvSpPr>
          <p:spPr>
            <a:xfrm>
              <a:off x="2988031" y="3636234"/>
              <a:ext cx="1262216"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Natural</a:t>
              </a:r>
              <a:br>
                <a:rPr lang="en-US" sz="1599" dirty="0">
                  <a:solidFill>
                    <a:srgbClr val="0078D7">
                      <a:lumMod val="20000"/>
                      <a:lumOff val="80000"/>
                    </a:srgbClr>
                  </a:solidFill>
                </a:rPr>
              </a:br>
              <a:r>
                <a:rPr lang="en-US" sz="1599"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7605" y="4348379"/>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314942" y="4346772"/>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972041" y="5207346"/>
            <a:ext cx="5904437" cy="664207"/>
          </a:xfrm>
          <a:prstGeom prst="rect">
            <a:avLst/>
          </a:prstGeom>
          <a:noFill/>
        </p:spPr>
        <p:txBody>
          <a:bodyPr wrap="none" lIns="137033" tIns="109626" rIns="137033" bIns="109626" rtlCol="0">
            <a:spAutoFit/>
          </a:bodyPr>
          <a:lstStyle/>
          <a:p>
            <a:pPr defTabSz="913554">
              <a:lnSpc>
                <a:spcPct val="90000"/>
              </a:lnSpc>
              <a:spcBef>
                <a:spcPts val="599"/>
              </a:spcBef>
            </a:pPr>
            <a:r>
              <a:rPr lang="en-US" sz="3197"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66680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a:ea typeface="+mn-ea"/>
                  <a:cs typeface="+mn-cs"/>
                </a:rPr>
                <a:t>.Net</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a:ea typeface="+mn-ea"/>
                  <a:cs typeface="+mn-cs"/>
                </a:rPr>
                <a:t>.Net</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a:ea typeface="+mn-ea"/>
                  <a:cs typeface="+mn-cs"/>
                </a:rPr>
                <a:t>.Net</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43717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A single API surface</a:t>
            </a:r>
          </a:p>
          <a:p>
            <a:r>
              <a:rPr lang="en-GB" dirty="0"/>
              <a:t>A guaranteed API surface</a:t>
            </a:r>
          </a:p>
          <a:p>
            <a:r>
              <a:rPr lang="en-GB" dirty="0"/>
              <a:t>The same on all devices</a:t>
            </a:r>
          </a:p>
          <a:p>
            <a:endParaRPr lang="en-GB" dirty="0"/>
          </a:p>
        </p:txBody>
      </p:sp>
      <p:grpSp>
        <p:nvGrpSpPr>
          <p:cNvPr id="7" name="Group 6"/>
          <p:cNvGrpSpPr/>
          <p:nvPr/>
        </p:nvGrpSpPr>
        <p:grpSpPr>
          <a:xfrm>
            <a:off x="7013410" y="3541749"/>
            <a:ext cx="4574659" cy="2642492"/>
            <a:chOff x="5904690" y="3144065"/>
            <a:chExt cx="5885233" cy="3042726"/>
          </a:xfrm>
        </p:grpSpPr>
        <p:sp>
          <p:nvSpPr>
            <p:cNvPr id="11" name="Rectangle 10"/>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12" name="Rectangle 11"/>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3" name="Rectangle 12"/>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4" name="Rectangle 13"/>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5" name="Snip Diagonal Corner Rectangle 14"/>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bg1"/>
                  </a:solidFill>
                </a:rPr>
                <a:t>Universal Windows Platform</a:t>
              </a:r>
            </a:p>
          </p:txBody>
        </p:sp>
      </p:grpSp>
      <p:sp>
        <p:nvSpPr>
          <p:cNvPr id="16" name="Chevron 15"/>
          <p:cNvSpPr/>
          <p:nvPr/>
        </p:nvSpPr>
        <p:spPr>
          <a:xfrm>
            <a:off x="6096001" y="3516136"/>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025" y="3574723"/>
            <a:ext cx="5287551" cy="338805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6863" y="4801542"/>
            <a:ext cx="5070700" cy="2765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6321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a:t>A whole lot of APIs…</a:t>
            </a:r>
          </a:p>
        </p:txBody>
      </p:sp>
      <p:sp>
        <p:nvSpPr>
          <p:cNvPr id="7" name="Slide Number Placeholder 6"/>
          <p:cNvSpPr>
            <a:spLocks noGrp="1"/>
          </p:cNvSpPr>
          <p:nvPr>
            <p:ph type="sldNum" sz="quarter" idx="4294967295"/>
          </p:nvPr>
        </p:nvSpPr>
        <p:spPr/>
        <p:txBody>
          <a:bodyPr/>
          <a:lstStyle/>
          <a:p>
            <a:r>
              <a:rPr lang="en-US" dirty="0"/>
              <a:t> </a:t>
            </a:r>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ea typeface="Segoe UI" pitchFamily="34" charset="0"/>
                <a:cs typeface="Segoe UI" pitchFamily="34" charset="0"/>
              </a:rPr>
              <a:t>Storage</a:t>
            </a: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DirectX 12</a:t>
            </a: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Speech and Cortana</a:t>
            </a: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Networking</a:t>
            </a: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NFC and Bluetooth</a:t>
            </a: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ea typeface="Segoe UI" pitchFamily="34" charset="0"/>
                <a:cs typeface="Segoe UI" pitchFamily="34" charset="0"/>
              </a:rPr>
              <a:t>Holographic</a:t>
            </a: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Audio and Video</a:t>
            </a: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Appointments/Calendar</a:t>
            </a: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Authentication Broker</a:t>
            </a: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Background Transfer</a:t>
            </a: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Tiles and Notifications</a:t>
            </a: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App to App and App Services</a:t>
            </a: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Inking</a:t>
            </a: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Maps and Location</a:t>
            </a: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XAML</a:t>
            </a: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Background Tasks</a:t>
            </a: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 Roaming</a:t>
            </a: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Media Casting</a:t>
            </a: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Many, many more….</a:t>
            </a:r>
          </a:p>
        </p:txBody>
      </p:sp>
    </p:spTree>
    <p:extLst>
      <p:ext uri="{BB962C8B-B14F-4D97-AF65-F5344CB8AC3E}">
        <p14:creationId xmlns:p14="http://schemas.microsoft.com/office/powerpoint/2010/main" val="536843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One Operating System</a:t>
            </a:r>
          </a:p>
          <a:p>
            <a:pPr lvl="1"/>
            <a:r>
              <a:rPr lang="en-GB" dirty="0"/>
              <a:t>One Windows core for all devices</a:t>
            </a:r>
          </a:p>
          <a:p>
            <a:r>
              <a:rPr lang="en-GB" dirty="0"/>
              <a:t>One App Platform</a:t>
            </a:r>
          </a:p>
          <a:p>
            <a:pPr lvl="1"/>
            <a:r>
              <a:rPr lang="en-GB" dirty="0"/>
              <a:t>Apps run across every family</a:t>
            </a:r>
          </a:p>
          <a:p>
            <a:r>
              <a:rPr lang="en-GB" dirty="0"/>
              <a:t>One Dev Center</a:t>
            </a:r>
          </a:p>
          <a:p>
            <a:pPr lvl="1"/>
            <a:r>
              <a:rPr lang="en-GB" dirty="0"/>
              <a:t>Single submission flow and dashboard </a:t>
            </a:r>
          </a:p>
          <a:p>
            <a:r>
              <a:rPr lang="en-GB" dirty="0"/>
              <a:t>One Store                                                    </a:t>
            </a:r>
          </a:p>
          <a:p>
            <a:pPr lvl="1"/>
            <a:r>
              <a:rPr lang="en-GB" dirty="0"/>
              <a:t>Global reach, local monetization         </a:t>
            </a:r>
            <a:br>
              <a:rPr lang="en-GB" dirty="0"/>
            </a:br>
            <a:r>
              <a:rPr lang="en-GB" dirty="0"/>
              <a:t>Consumers, Business &amp; Education</a:t>
            </a:r>
          </a:p>
          <a:p>
            <a:endParaRPr lang="en-GB" dirty="0"/>
          </a:p>
        </p:txBody>
      </p:sp>
      <p:grpSp>
        <p:nvGrpSpPr>
          <p:cNvPr id="17" name="Group 16"/>
          <p:cNvGrpSpPr/>
          <p:nvPr/>
        </p:nvGrpSpPr>
        <p:grpSpPr>
          <a:xfrm>
            <a:off x="6541320" y="2388163"/>
            <a:ext cx="5496343" cy="3436094"/>
            <a:chOff x="352115" y="1847266"/>
            <a:chExt cx="5501432" cy="3439276"/>
          </a:xfrm>
        </p:grpSpPr>
        <p:pic>
          <p:nvPicPr>
            <p:cNvPr id="18" name="Picture 2" descr="https://compass-ssl.surface.com/assets/3e/22/3e22a8d7-25bd-473d-815a-f49e27c515cb.png#desktop-engagingmeetings-new.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19" name="Desktop"/>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805547" y="2731677"/>
              <a:ext cx="3048000" cy="1830684"/>
            </a:xfrm>
            <a:prstGeom prst="rect">
              <a:avLst/>
            </a:prstGeom>
          </p:spPr>
        </p:pic>
        <p:pic>
          <p:nvPicPr>
            <p:cNvPr id="20" name="Small Tablet"/>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2115" y="3298954"/>
              <a:ext cx="1424587" cy="1301825"/>
            </a:xfrm>
            <a:prstGeom prst="rect">
              <a:avLst/>
            </a:prstGeom>
          </p:spPr>
        </p:pic>
        <p:pic>
          <p:nvPicPr>
            <p:cNvPr id="21" name="Phone"/>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7427" y="3906380"/>
              <a:ext cx="961915" cy="942704"/>
            </a:xfrm>
            <a:prstGeom prst="rect">
              <a:avLst/>
            </a:prstGeom>
          </p:spPr>
        </p:pic>
        <p:pic>
          <p:nvPicPr>
            <p:cNvPr id="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477819" y="3602303"/>
              <a:ext cx="2790403" cy="1684239"/>
            </a:xfrm>
            <a:prstGeom prst="rect">
              <a:avLst/>
            </a:prstGeom>
          </p:spPr>
        </p:pic>
        <p:pic>
          <p:nvPicPr>
            <p:cNvPr id="23" name="Picture 22" descr="141215_B-hero_01.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8002" y="4514524"/>
              <a:ext cx="1593273" cy="628734"/>
            </a:xfrm>
            <a:prstGeom prst="rect">
              <a:avLst/>
            </a:prstGeom>
            <a:noFill/>
            <a:ln>
              <a:noFill/>
            </a:ln>
          </p:spPr>
        </p:pic>
      </p:grpSp>
    </p:spTree>
    <p:extLst>
      <p:ext uri="{BB962C8B-B14F-4D97-AF65-F5344CB8AC3E}">
        <p14:creationId xmlns:p14="http://schemas.microsoft.com/office/powerpoint/2010/main" val="37628662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UI</a:t>
            </a:r>
          </a:p>
        </p:txBody>
      </p:sp>
    </p:spTree>
    <p:extLst>
      <p:ext uri="{BB962C8B-B14F-4D97-AF65-F5344CB8AC3E}">
        <p14:creationId xmlns:p14="http://schemas.microsoft.com/office/powerpoint/2010/main" val="1851116745"/>
      </p:ext>
    </p:extLst>
  </p:cSld>
  <p:clrMapOvr>
    <a:masterClrMapping/>
  </p:clrMapOvr>
  <p:transition>
    <p:fade/>
  </p:transition>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3353</Words>
  <Application>Microsoft Office PowerPoint</Application>
  <PresentationFormat>Widescreen</PresentationFormat>
  <Paragraphs>312</Paragraphs>
  <Slides>23</Slides>
  <Notes>20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23</vt:i4>
      </vt:variant>
    </vt:vector>
  </HeadingPairs>
  <TitlesOfParts>
    <vt:vector size="38" baseType="lpstr">
      <vt:lpstr>ＭＳ Ｐゴシック</vt:lpstr>
      <vt:lpstr>Arial</vt:lpstr>
      <vt:lpstr>Avenir LT Pro 45 Book</vt:lpstr>
      <vt:lpstr>Calibri</vt:lpstr>
      <vt:lpstr>Consolas</vt:lpstr>
      <vt:lpstr>Segoe Pro Light</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Introduction to the Windows 10 Universal Windows Platform Developer’s Guide to Windows 10</vt:lpstr>
      <vt:lpstr>The convergence journey</vt:lpstr>
      <vt:lpstr>PowerPoint Presentation</vt:lpstr>
      <vt:lpstr>PowerPoint Presentation</vt:lpstr>
      <vt:lpstr>PowerPoint Presentation</vt:lpstr>
      <vt:lpstr>Universal Windows Platform </vt:lpstr>
      <vt:lpstr>A whole lot of APIs…</vt:lpstr>
      <vt:lpstr>Universal Windows Platform </vt:lpstr>
      <vt:lpstr>Adaptive UI</vt:lpstr>
      <vt:lpstr>Adaptive design </vt:lpstr>
      <vt:lpstr>Adaptive design</vt:lpstr>
      <vt:lpstr>Tailored design</vt:lpstr>
      <vt:lpstr>Continuum for Convertibles and Phones</vt:lpstr>
      <vt:lpstr>Adaptive code</vt:lpstr>
      <vt:lpstr>Platform extensions </vt:lpstr>
      <vt:lpstr>Test capabilities at runtime </vt:lpstr>
      <vt:lpstr>Project Centennial</vt:lpstr>
      <vt:lpstr>Development tools</vt:lpstr>
      <vt:lpstr>Visual Studio 2017 Editions</vt:lpstr>
      <vt:lpstr> Developer unlock</vt:lpstr>
      <vt:lpstr>Where can I develop?</vt:lpstr>
      <vt:lpstr>dev.windows.com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2015-08-17T14:45:29Z</dcterms:created>
  <dcterms:modified xsi:type="dcterms:W3CDTF">2017-07-09T12:14:41Z</dcterms:modified>
</cp:coreProperties>
</file>